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Lst>
  <p:notesMasterIdLst>
    <p:notesMasterId r:id="rId14"/>
  </p:notesMasterIdLst>
  <p:sldIdLst>
    <p:sldId id="282" r:id="rId2"/>
    <p:sldId id="265" r:id="rId3"/>
    <p:sldId id="293" r:id="rId4"/>
    <p:sldId id="266" r:id="rId5"/>
    <p:sldId id="267" r:id="rId6"/>
    <p:sldId id="268" r:id="rId7"/>
    <p:sldId id="269" r:id="rId8"/>
    <p:sldId id="270" r:id="rId9"/>
    <p:sldId id="271" r:id="rId10"/>
    <p:sldId id="287" r:id="rId11"/>
    <p:sldId id="280" r:id="rId12"/>
    <p:sldId id="295"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5pPr>
    <a:lvl6pPr marL="2286000" algn="l" defTabSz="914400" rtl="0" eaLnBrk="1" latinLnBrk="0" hangingPunct="1">
      <a:defRPr sz="2400" kern="1200">
        <a:solidFill>
          <a:schemeClr val="tx1"/>
        </a:solidFill>
        <a:latin typeface="Arial" charset="0"/>
        <a:ea typeface="ＭＳ Ｐゴシック" pitchFamily="-80" charset="-128"/>
        <a:cs typeface="+mn-cs"/>
      </a:defRPr>
    </a:lvl6pPr>
    <a:lvl7pPr marL="2743200" algn="l" defTabSz="914400" rtl="0" eaLnBrk="1" latinLnBrk="0" hangingPunct="1">
      <a:defRPr sz="2400" kern="1200">
        <a:solidFill>
          <a:schemeClr val="tx1"/>
        </a:solidFill>
        <a:latin typeface="Arial" charset="0"/>
        <a:ea typeface="ＭＳ Ｐゴシック" pitchFamily="-80" charset="-128"/>
        <a:cs typeface="+mn-cs"/>
      </a:defRPr>
    </a:lvl7pPr>
    <a:lvl8pPr marL="3200400" algn="l" defTabSz="914400" rtl="0" eaLnBrk="1" latinLnBrk="0" hangingPunct="1">
      <a:defRPr sz="2400" kern="1200">
        <a:solidFill>
          <a:schemeClr val="tx1"/>
        </a:solidFill>
        <a:latin typeface="Arial" charset="0"/>
        <a:ea typeface="ＭＳ Ｐゴシック" pitchFamily="-80" charset="-128"/>
        <a:cs typeface="+mn-cs"/>
      </a:defRPr>
    </a:lvl8pPr>
    <a:lvl9pPr marL="3657600" algn="l" defTabSz="914400" rtl="0" eaLnBrk="1" latinLnBrk="0" hangingPunct="1">
      <a:defRPr sz="2400" kern="1200">
        <a:solidFill>
          <a:schemeClr val="tx1"/>
        </a:solidFill>
        <a:latin typeface="Arial" charset="0"/>
        <a:ea typeface="ＭＳ Ｐゴシック" pitchFamily="-8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358" autoAdjust="0"/>
    <p:restoredTop sz="90929"/>
  </p:normalViewPr>
  <p:slideViewPr>
    <p:cSldViewPr>
      <p:cViewPr varScale="1">
        <p:scale>
          <a:sx n="68" d="100"/>
          <a:sy n="68" d="100"/>
        </p:scale>
        <p:origin x="82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ECFAFE0D-2BE4-473B-A5EB-15436E771F66}" type="slidenum">
              <a:rPr lang="en-US"/>
              <a:pPr>
                <a:defRPr/>
              </a:pPr>
              <a:t>‹#›</a:t>
            </a:fld>
            <a:endParaRPr lang="en-US"/>
          </a:p>
        </p:txBody>
      </p:sp>
    </p:spTree>
    <p:extLst>
      <p:ext uri="{BB962C8B-B14F-4D97-AF65-F5344CB8AC3E}">
        <p14:creationId xmlns:p14="http://schemas.microsoft.com/office/powerpoint/2010/main" val="20579086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979CE664-2A0F-4C12-B8D2-B4F708C1D656}" type="slidenum">
              <a:rPr lang="en-US" smtClean="0"/>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marL="228600" indent="-228600" eaLnBrk="1" hangingPunct="1">
              <a:buFontTx/>
              <a:buAutoNum type="arabicPeriod"/>
            </a:pPr>
            <a:r>
              <a:rPr lang="en-US" dirty="0"/>
              <a:t>We all need to be known, first by God, second by others.  </a:t>
            </a:r>
          </a:p>
        </p:txBody>
      </p:sp>
    </p:spTree>
    <p:extLst>
      <p:ext uri="{BB962C8B-B14F-4D97-AF65-F5344CB8AC3E}">
        <p14:creationId xmlns:p14="http://schemas.microsoft.com/office/powerpoint/2010/main" val="3220520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F8692CC-6A1C-4760-9707-07457D4E431A}" type="slidenum">
              <a:rPr lang="en-US" smtClean="0"/>
              <a:pPr/>
              <a:t>2</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a:t>Intimacy is not the same in every relationship, and in fact goes through stages.  Let’s look at each of these stages…..</a:t>
            </a:r>
          </a:p>
        </p:txBody>
      </p:sp>
    </p:spTree>
    <p:extLst>
      <p:ext uri="{BB962C8B-B14F-4D97-AF65-F5344CB8AC3E}">
        <p14:creationId xmlns:p14="http://schemas.microsoft.com/office/powerpoint/2010/main" val="2491194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EC50DD9-9F08-4239-BBE2-F5B501F1848D}" type="slidenum">
              <a:rPr lang="en-US" smtClean="0"/>
              <a:pPr/>
              <a:t>3</a:t>
            </a:fld>
            <a:endParaRPr lang="en-US"/>
          </a:p>
        </p:txBody>
      </p:sp>
      <p:sp>
        <p:nvSpPr>
          <p:cNvPr id="17411" name="Rectangle 1026"/>
          <p:cNvSpPr>
            <a:spLocks noGrp="1" noRot="1" noChangeAspect="1" noChangeArrowheads="1" noTextEdit="1"/>
          </p:cNvSpPr>
          <p:nvPr>
            <p:ph type="sldImg"/>
          </p:nvPr>
        </p:nvSpPr>
        <p:spPr>
          <a:solidFill>
            <a:srgbClr val="FFFFFF"/>
          </a:solidFill>
          <a:ln/>
        </p:spPr>
      </p:sp>
      <p:sp>
        <p:nvSpPr>
          <p:cNvPr id="1741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70793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72CEE46-7938-43E5-815E-AED242ADAF94}" type="slidenum">
              <a:rPr lang="en-US" smtClean="0"/>
              <a:pPr/>
              <a:t>4</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a:t>Little or no risk…no vulnerability</a:t>
            </a:r>
          </a:p>
        </p:txBody>
      </p:sp>
    </p:spTree>
    <p:extLst>
      <p:ext uri="{BB962C8B-B14F-4D97-AF65-F5344CB8AC3E}">
        <p14:creationId xmlns:p14="http://schemas.microsoft.com/office/powerpoint/2010/main" val="238291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9B51372-36D3-46DC-BE6E-CC88A1BE2B52}" type="slidenum">
              <a:rPr lang="en-US" smtClean="0"/>
              <a:pPr/>
              <a:t>5</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a:t>A little risk, but you can agree with the listener if they don’t like what you said….this is where the majority of teen relationships exist….</a:t>
            </a:r>
          </a:p>
        </p:txBody>
      </p:sp>
    </p:spTree>
    <p:extLst>
      <p:ext uri="{BB962C8B-B14F-4D97-AF65-F5344CB8AC3E}">
        <p14:creationId xmlns:p14="http://schemas.microsoft.com/office/powerpoint/2010/main" val="4042472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32B4F134-BEFC-424F-972C-BB8A12BC59D9}" type="slidenum">
              <a:rPr lang="en-US" smtClean="0"/>
              <a:pPr/>
              <a:t>6</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a:t>This involves risk, vulnerability, and where your close friends start to identify themselves.  This is your big crowd of friends, lunch table friends.</a:t>
            </a:r>
          </a:p>
        </p:txBody>
      </p:sp>
    </p:spTree>
    <p:extLst>
      <p:ext uri="{BB962C8B-B14F-4D97-AF65-F5344CB8AC3E}">
        <p14:creationId xmlns:p14="http://schemas.microsoft.com/office/powerpoint/2010/main" val="290219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973F41F-6C2B-4026-9AB8-4B7E0C1E0FDB}" type="slidenum">
              <a:rPr lang="en-US" smtClean="0"/>
              <a:pPr/>
              <a:t>7</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a:t>This is high risk, because you cannot change your history.  This information should not be shared with just anybody.  The people at this level in your life are your closest friends, small group, buddies for life.</a:t>
            </a:r>
          </a:p>
        </p:txBody>
      </p:sp>
    </p:spTree>
    <p:extLst>
      <p:ext uri="{BB962C8B-B14F-4D97-AF65-F5344CB8AC3E}">
        <p14:creationId xmlns:p14="http://schemas.microsoft.com/office/powerpoint/2010/main" val="1566744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32D169B2-2AD6-4893-8E3D-C622D59D9D82}" type="slidenum">
              <a:rPr lang="en-US" smtClean="0"/>
              <a:pPr/>
              <a:t>8</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a:t>Closest friends, best friend or friends.  Relationships are built here on all previous levels, it isn’t just about sharing feelings or information.  </a:t>
            </a:r>
          </a:p>
        </p:txBody>
      </p:sp>
    </p:spTree>
    <p:extLst>
      <p:ext uri="{BB962C8B-B14F-4D97-AF65-F5344CB8AC3E}">
        <p14:creationId xmlns:p14="http://schemas.microsoft.com/office/powerpoint/2010/main" val="3029702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239EB65-D840-4908-8B3C-399CA5B29236}" type="slidenum">
              <a:rPr lang="en-US" smtClean="0"/>
              <a:pPr/>
              <a:t>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a:t>In a world of quick self disclosure, on the phone, internet, face book,  etc. this doesn’t create real intimacy.  </a:t>
            </a:r>
          </a:p>
          <a:p>
            <a:pPr eaLnBrk="1" hangingPunct="1"/>
            <a:r>
              <a:rPr lang="en-US" dirty="0"/>
              <a:t>What ingredients are needed for intimacy to grow?</a:t>
            </a:r>
          </a:p>
        </p:txBody>
      </p:sp>
    </p:spTree>
    <p:extLst>
      <p:ext uri="{BB962C8B-B14F-4D97-AF65-F5344CB8AC3E}">
        <p14:creationId xmlns:p14="http://schemas.microsoft.com/office/powerpoint/2010/main" val="3364833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1AEFC327-97E7-410D-B055-8AB61DC3F9AA}" type="slidenum">
              <a:rPr lang="en-US" smtClean="0"/>
              <a:pPr/>
              <a:t>10</a:t>
            </a:fld>
            <a:endParaRPr lang="en-US"/>
          </a:p>
        </p:txBody>
      </p:sp>
      <p:sp>
        <p:nvSpPr>
          <p:cNvPr id="24579" name="Rectangle 1026"/>
          <p:cNvSpPr>
            <a:spLocks noGrp="1" noRot="1" noChangeAspect="1" noChangeArrowheads="1" noTextEdit="1"/>
          </p:cNvSpPr>
          <p:nvPr>
            <p:ph type="sldImg"/>
          </p:nvPr>
        </p:nvSpPr>
        <p:spPr>
          <a:ln/>
        </p:spPr>
      </p:sp>
      <p:sp>
        <p:nvSpPr>
          <p:cNvPr id="24580" name="Rectangle 1027"/>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791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9FF9F91F-53E0-4B6D-A5D2-41690D33244A}" type="slidenum">
              <a:rPr lang="en-US" smtClean="0"/>
              <a:pPr/>
              <a:t>11</a:t>
            </a:fld>
            <a:endParaRPr lang="en-US"/>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Go through each level.  Where should we be with our own kids?  </a:t>
            </a:r>
          </a:p>
        </p:txBody>
      </p:sp>
    </p:spTree>
    <p:extLst>
      <p:ext uri="{BB962C8B-B14F-4D97-AF65-F5344CB8AC3E}">
        <p14:creationId xmlns:p14="http://schemas.microsoft.com/office/powerpoint/2010/main" val="1770605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57EB238D-AD7E-4686-957A-A312302AA5F5}" type="slidenum">
              <a:rPr lang="en-US" smtClean="0"/>
              <a:pPr/>
              <a:t>12</a:t>
            </a:fld>
            <a:endParaRPr lang="en-US"/>
          </a:p>
        </p:txBody>
      </p:sp>
      <p:sp>
        <p:nvSpPr>
          <p:cNvPr id="26627" name="Rectangle 1026"/>
          <p:cNvSpPr>
            <a:spLocks noGrp="1" noRot="1" noChangeAspect="1" noChangeArrowheads="1" noTextEdit="1"/>
          </p:cNvSpPr>
          <p:nvPr>
            <p:ph type="sldImg"/>
          </p:nvPr>
        </p:nvSpPr>
        <p:spPr>
          <a:solidFill>
            <a:srgbClr val="FFFFFF"/>
          </a:solidFill>
          <a:ln/>
        </p:spPr>
      </p:sp>
      <p:sp>
        <p:nvSpPr>
          <p:cNvPr id="26628" name="Rectangle 1027"/>
          <p:cNvSpPr>
            <a:spLocks noGrp="1" noChangeArrowheads="1"/>
          </p:cNvSpPr>
          <p:nvPr>
            <p:ph type="body" idx="1"/>
          </p:nvPr>
        </p:nvSpPr>
        <p:spPr>
          <a:solidFill>
            <a:srgbClr val="FFFFFF"/>
          </a:solidFill>
          <a:ln>
            <a:solidFill>
              <a:srgbClr val="000000"/>
            </a:solidFill>
          </a:ln>
        </p:spPr>
        <p:txBody>
          <a:bodyPr/>
          <a:lstStyle/>
          <a:p>
            <a:pPr eaLnBrk="1" hangingPunct="1"/>
            <a:r>
              <a:rPr lang="en-US"/>
              <a:t>Go through each level.  Where should we be with our own kids?  </a:t>
            </a:r>
          </a:p>
        </p:txBody>
      </p:sp>
    </p:spTree>
    <p:extLst>
      <p:ext uri="{BB962C8B-B14F-4D97-AF65-F5344CB8AC3E}">
        <p14:creationId xmlns:p14="http://schemas.microsoft.com/office/powerpoint/2010/main" val="21301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7394" name="Rectangle 2"/>
          <p:cNvSpPr>
            <a:spLocks noGrp="1" noChangeArrowheads="1"/>
          </p:cNvSpPr>
          <p:nvPr>
            <p:ph type="ctrTitle"/>
          </p:nvPr>
        </p:nvSpPr>
        <p:spPr>
          <a:xfrm>
            <a:off x="685800" y="2286000"/>
            <a:ext cx="7772400" cy="1143000"/>
          </a:xfrm>
        </p:spPr>
        <p:txBody>
          <a:bodyPr/>
          <a:lstStyle>
            <a:lvl1pPr>
              <a:defRPr sz="4400"/>
            </a:lvl1pPr>
          </a:lstStyle>
          <a:p>
            <a:r>
              <a:rPr lang="en-US"/>
              <a:t>Click to edit Master title style</a:t>
            </a:r>
          </a:p>
        </p:txBody>
      </p:sp>
      <p:sp>
        <p:nvSpPr>
          <p:cNvPr id="187395" name="Rectangle 3"/>
          <p:cNvSpPr>
            <a:spLocks noGrp="1" noChangeArrowheads="1"/>
          </p:cNvSpPr>
          <p:nvPr>
            <p:ph type="subTitle" idx="1"/>
          </p:nvPr>
        </p:nvSpPr>
        <p:spPr>
          <a:xfrm>
            <a:off x="2436813" y="3886200"/>
            <a:ext cx="4267200" cy="2057400"/>
          </a:xfrm>
        </p:spPr>
        <p:txBody>
          <a:bodyPr/>
          <a:lstStyle>
            <a:lvl1pPr marL="0" indent="0" algn="ctr">
              <a:buFont typeface="Monotype Sorts" pitchFamily="-80" charset="2"/>
              <a:buNone/>
              <a:defRPr sz="2800"/>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5E69F9-D83B-475D-80BF-E3AC4C073D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85FF7C-14E3-44ED-A41A-4192C7151E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BF6EAC-FF82-4776-8FCE-F7E39BA28ED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542538-571A-4AD8-A876-4C345738870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AFC46A3-4314-4B71-A025-DBB4C63A677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E23BFB-5C33-4671-970E-0BA6E6D216A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A2730E-F84C-4C61-867C-F8D6B75F9C6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0750BC-DF58-4294-8023-92D1364BFB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53D413-BFAB-4621-B18C-59605637F34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FF2E1B-710B-4658-8F4E-AD295B8ED8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371600"/>
            <a:ext cx="1943100" cy="4724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371600"/>
            <a:ext cx="56769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4B4B55-66E3-4033-81A3-5A5D99668DD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bwMode="auto">
          <a:xfrm>
            <a:off x="685800" y="1371600"/>
            <a:ext cx="7772400" cy="1143000"/>
          </a:xfrm>
          <a:prstGeom prst="rect">
            <a:avLst/>
          </a:prstGeom>
          <a:noFill/>
          <a:ln w="9525">
            <a:noFill/>
            <a:miter lim="800000"/>
            <a:headEnd/>
            <a:tailEnd/>
          </a:ln>
          <a:effectLst>
            <a:outerShdw dist="35921" dir="2700000" algn="ctr" rotWithShape="0">
              <a:schemeClr val="bg2">
                <a:alpha val="99962"/>
              </a:scheme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86371" name="Rectangle 3"/>
          <p:cNvSpPr>
            <a:spLocks noGrp="1" noChangeArrowheads="1"/>
          </p:cNvSpPr>
          <p:nvPr>
            <p:ph type="body" idx="1"/>
          </p:nvPr>
        </p:nvSpPr>
        <p:spPr bwMode="auto">
          <a:xfrm>
            <a:off x="685800" y="2590800"/>
            <a:ext cx="7772400" cy="3505200"/>
          </a:xfrm>
          <a:prstGeom prst="rect">
            <a:avLst/>
          </a:prstGeom>
          <a:noFill/>
          <a:ln w="9525">
            <a:noFill/>
            <a:miter lim="800000"/>
            <a:headEnd/>
            <a:tailEnd/>
          </a:ln>
          <a:effectLst>
            <a:outerShdw dist="35921" dir="2700000" algn="ctr" rotWithShape="0">
              <a:schemeClr val="bg2">
                <a:alpha val="99962"/>
              </a:scheme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6372" name="Rectangle 4"/>
          <p:cNvSpPr>
            <a:spLocks noGrp="1" noChangeArrowheads="1"/>
          </p:cNvSpPr>
          <p:nvPr>
            <p:ph type="dt" sz="half" idx="2"/>
          </p:nvPr>
        </p:nvSpPr>
        <p:spPr bwMode="auto">
          <a:xfrm>
            <a:off x="6858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US"/>
          </a:p>
        </p:txBody>
      </p:sp>
      <p:sp>
        <p:nvSpPr>
          <p:cNvPr id="186373" name="Rectangle 5"/>
          <p:cNvSpPr>
            <a:spLocks noGrp="1" noChangeArrowheads="1"/>
          </p:cNvSpPr>
          <p:nvPr>
            <p:ph type="ftr" sz="quarter" idx="3"/>
          </p:nvPr>
        </p:nvSpPr>
        <p:spPr bwMode="auto">
          <a:xfrm>
            <a:off x="31242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US"/>
          </a:p>
        </p:txBody>
      </p:sp>
      <p:sp>
        <p:nvSpPr>
          <p:cNvPr id="186374" name="Rectangle 6"/>
          <p:cNvSpPr>
            <a:spLocks noGrp="1" noChangeArrowheads="1"/>
          </p:cNvSpPr>
          <p:nvPr>
            <p:ph type="sldNum" sz="quarter" idx="4"/>
          </p:nvPr>
        </p:nvSpPr>
        <p:spPr bwMode="auto">
          <a:xfrm>
            <a:off x="7772400" y="6400800"/>
            <a:ext cx="1219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a:defRPr/>
            </a:pPr>
            <a:fld id="{4E4D76EC-1C9A-47C1-849A-D380D3F006A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2pPr>
      <a:lvl3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3pPr>
      <a:lvl4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4pPr>
      <a:lvl5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5pPr>
      <a:lvl6pPr marL="457200" algn="ctr" rtl="0" fontAlgn="base">
        <a:spcBef>
          <a:spcPct val="0"/>
        </a:spcBef>
        <a:spcAft>
          <a:spcPct val="0"/>
        </a:spcAft>
        <a:defRPr sz="4000">
          <a:solidFill>
            <a:schemeClr val="tx2"/>
          </a:solidFill>
          <a:latin typeface="Comic Sans MS" pitchFamily="-80" charset="0"/>
          <a:ea typeface="ＭＳ Ｐゴシック" pitchFamily="-80" charset="-128"/>
        </a:defRPr>
      </a:lvl6pPr>
      <a:lvl7pPr marL="914400" algn="ctr" rtl="0" fontAlgn="base">
        <a:spcBef>
          <a:spcPct val="0"/>
        </a:spcBef>
        <a:spcAft>
          <a:spcPct val="0"/>
        </a:spcAft>
        <a:defRPr sz="4000">
          <a:solidFill>
            <a:schemeClr val="tx2"/>
          </a:solidFill>
          <a:latin typeface="Comic Sans MS" pitchFamily="-80" charset="0"/>
          <a:ea typeface="ＭＳ Ｐゴシック" pitchFamily="-80" charset="-128"/>
        </a:defRPr>
      </a:lvl7pPr>
      <a:lvl8pPr marL="1371600" algn="ctr" rtl="0" fontAlgn="base">
        <a:spcBef>
          <a:spcPct val="0"/>
        </a:spcBef>
        <a:spcAft>
          <a:spcPct val="0"/>
        </a:spcAft>
        <a:defRPr sz="4000">
          <a:solidFill>
            <a:schemeClr val="tx2"/>
          </a:solidFill>
          <a:latin typeface="Comic Sans MS" pitchFamily="-80" charset="0"/>
          <a:ea typeface="ＭＳ Ｐゴシック" pitchFamily="-80" charset="-128"/>
        </a:defRPr>
      </a:lvl8pPr>
      <a:lvl9pPr marL="1828800" algn="ctr" rtl="0" fontAlgn="base">
        <a:spcBef>
          <a:spcPct val="0"/>
        </a:spcBef>
        <a:spcAft>
          <a:spcPct val="0"/>
        </a:spcAft>
        <a:defRPr sz="4000">
          <a:solidFill>
            <a:schemeClr val="tx2"/>
          </a:solidFill>
          <a:latin typeface="Comic Sans MS" pitchFamily="-80" charset="0"/>
          <a:ea typeface="ＭＳ Ｐゴシック" pitchFamily="-80" charset="-128"/>
        </a:defRPr>
      </a:lvl9pPr>
    </p:titleStyle>
    <p:bodyStyle>
      <a:lvl1pPr marL="342900" indent="-342900" algn="l" rtl="0" eaLnBrk="0" fontAlgn="base" hangingPunct="0">
        <a:spcBef>
          <a:spcPct val="0"/>
        </a:spcBef>
        <a:spcAft>
          <a:spcPct val="0"/>
        </a:spcAft>
        <a:buClr>
          <a:srgbClr val="FFFF66"/>
        </a:buClr>
        <a:buSzPct val="75000"/>
        <a:buFont typeface="Monotype Sorts" pitchFamily="-80" charset="2"/>
        <a:buChar char="/"/>
        <a:defRPr sz="3200">
          <a:solidFill>
            <a:schemeClr val="tx1"/>
          </a:solidFill>
          <a:latin typeface="+mn-lt"/>
          <a:ea typeface="+mn-ea"/>
          <a:cs typeface="+mn-cs"/>
        </a:defRPr>
      </a:lvl1pPr>
      <a:lvl2pPr marL="742950" indent="-285750" algn="l" rtl="0" eaLnBrk="0" fontAlgn="base" hangingPunct="0">
        <a:spcBef>
          <a:spcPct val="0"/>
        </a:spcBef>
        <a:spcAft>
          <a:spcPct val="0"/>
        </a:spcAft>
        <a:buClr>
          <a:srgbClr val="FF6666"/>
        </a:buClr>
        <a:buSzPct val="75000"/>
        <a:buFont typeface="Monotype Sorts" pitchFamily="-80" charset="2"/>
        <a:buChar char="/"/>
        <a:defRPr sz="2800">
          <a:solidFill>
            <a:schemeClr val="tx1"/>
          </a:solidFill>
          <a:latin typeface="+mn-lt"/>
          <a:ea typeface="+mn-ea"/>
        </a:defRPr>
      </a:lvl2pPr>
      <a:lvl3pPr marL="1143000" indent="-228600" algn="l" rtl="0" eaLnBrk="0" fontAlgn="base" hangingPunct="0">
        <a:spcBef>
          <a:spcPct val="0"/>
        </a:spcBef>
        <a:spcAft>
          <a:spcPct val="0"/>
        </a:spcAft>
        <a:buClr>
          <a:srgbClr val="66CCFF"/>
        </a:buClr>
        <a:buSzPct val="75000"/>
        <a:buFont typeface="Monotype Sorts" pitchFamily="-80" charset="2"/>
        <a:buChar char="/"/>
        <a:defRPr sz="2400">
          <a:solidFill>
            <a:schemeClr val="tx1"/>
          </a:solidFill>
          <a:latin typeface="+mn-lt"/>
          <a:ea typeface="+mn-ea"/>
        </a:defRPr>
      </a:lvl3pPr>
      <a:lvl4pPr marL="1600200" indent="-228600" algn="l" rtl="0" eaLnBrk="0" fontAlgn="base" hangingPunct="0">
        <a:spcBef>
          <a:spcPct val="0"/>
        </a:spcBef>
        <a:spcAft>
          <a:spcPct val="0"/>
        </a:spcAft>
        <a:buClr>
          <a:srgbClr val="80FF00"/>
        </a:buClr>
        <a:buSzPct val="75000"/>
        <a:buFont typeface="Monotype Sorts" pitchFamily="-80" charset="2"/>
        <a:buChar char="/"/>
        <a:defRPr sz="2000">
          <a:solidFill>
            <a:schemeClr val="tx1"/>
          </a:solidFill>
          <a:latin typeface="+mn-lt"/>
          <a:ea typeface="+mn-ea"/>
        </a:defRPr>
      </a:lvl4pPr>
      <a:lvl5pPr marL="2057400" indent="-228600" algn="l" rtl="0" eaLnBrk="0" fontAlgn="base" hangingPunct="0">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5pPr>
      <a:lvl6pPr marL="25146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6pPr>
      <a:lvl7pPr marL="29718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7pPr>
      <a:lvl8pPr marL="34290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8pPr>
      <a:lvl9pPr marL="38862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ctrTitle"/>
          </p:nvPr>
        </p:nvSpPr>
        <p:spPr>
          <a:xfrm>
            <a:off x="228600" y="1981200"/>
            <a:ext cx="8686800" cy="1447800"/>
          </a:xfrm>
        </p:spPr>
        <p:txBody>
          <a:bodyPr/>
          <a:lstStyle/>
          <a:p>
            <a:pPr eaLnBrk="1" hangingPunct="1">
              <a:defRPr/>
            </a:pPr>
            <a:r>
              <a:rPr lang="en-US" sz="4800" dirty="0"/>
              <a:t>Intimacy…a close, familiar, personal relationship. </a:t>
            </a:r>
          </a:p>
        </p:txBody>
      </p:sp>
      <p:sp>
        <p:nvSpPr>
          <p:cNvPr id="150531" name="Rectangle 3"/>
          <p:cNvSpPr>
            <a:spLocks noGrp="1" noChangeArrowheads="1"/>
          </p:cNvSpPr>
          <p:nvPr>
            <p:ph type="subTitle" idx="1"/>
          </p:nvPr>
        </p:nvSpPr>
        <p:spPr>
          <a:xfrm>
            <a:off x="1600200" y="3886200"/>
            <a:ext cx="6096000" cy="2057400"/>
          </a:xfrm>
        </p:spPr>
        <p:txBody>
          <a:bodyPr/>
          <a:lstStyle/>
          <a:p>
            <a:pPr eaLnBrk="1" hangingPunct="1">
              <a:defRPr/>
            </a:pPr>
            <a:r>
              <a:rPr lang="en-US" sz="3600" dirty="0"/>
              <a:t>Detailed knowledge or </a:t>
            </a:r>
            <a:br>
              <a:rPr lang="en-US" sz="3600" dirty="0"/>
            </a:br>
            <a:r>
              <a:rPr lang="en-US" sz="3600" dirty="0"/>
              <a:t>deep understanding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1600200"/>
            <a:ext cx="7772400" cy="1143000"/>
          </a:xfrm>
        </p:spPr>
        <p:txBody>
          <a:bodyPr/>
          <a:lstStyle/>
          <a:p>
            <a:pPr eaLnBrk="1" hangingPunct="1">
              <a:defRPr/>
            </a:pPr>
            <a:r>
              <a:rPr lang="en-US" sz="5400" dirty="0"/>
              <a:t>Intimacy</a:t>
            </a:r>
            <a:endParaRPr lang="en-US" sz="5400" i="1" dirty="0"/>
          </a:p>
        </p:txBody>
      </p:sp>
      <p:sp>
        <p:nvSpPr>
          <p:cNvPr id="27651" name="Rectangle 3"/>
          <p:cNvSpPr>
            <a:spLocks noGrp="1" noChangeArrowheads="1"/>
          </p:cNvSpPr>
          <p:nvPr>
            <p:ph type="subTitle" idx="1"/>
          </p:nvPr>
        </p:nvSpPr>
        <p:spPr>
          <a:xfrm>
            <a:off x="1143000" y="2667000"/>
            <a:ext cx="6858000" cy="2514600"/>
          </a:xfrm>
        </p:spPr>
        <p:txBody>
          <a:bodyPr/>
          <a:lstStyle/>
          <a:p>
            <a:pPr eaLnBrk="1" hangingPunct="1">
              <a:lnSpc>
                <a:spcPct val="150000"/>
              </a:lnSpc>
              <a:defRPr/>
            </a:pPr>
            <a:r>
              <a:rPr lang="en-US" sz="3600" dirty="0"/>
              <a:t>Being known deeply…</a:t>
            </a:r>
          </a:p>
          <a:p>
            <a:pPr eaLnBrk="1" hangingPunct="1">
              <a:lnSpc>
                <a:spcPct val="150000"/>
              </a:lnSpc>
              <a:defRPr/>
            </a:pPr>
            <a:r>
              <a:rPr lang="en-US" sz="3600" dirty="0"/>
              <a:t>Mutual &amp; honest self disclosure and acceptance.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0006" name="Group 22"/>
          <p:cNvGraphicFramePr>
            <a:graphicFrameLocks noGrp="1"/>
          </p:cNvGraphicFramePr>
          <p:nvPr/>
        </p:nvGraphicFramePr>
        <p:xfrm>
          <a:off x="685800" y="1676400"/>
          <a:ext cx="7772400" cy="4616895"/>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3335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813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0" y="1524000"/>
            <a:ext cx="9144000" cy="1676400"/>
          </a:xfrm>
        </p:spPr>
        <p:txBody>
          <a:bodyPr/>
          <a:lstStyle/>
          <a:p>
            <a:pPr eaLnBrk="1" hangingPunct="1">
              <a:defRPr/>
            </a:pPr>
            <a:r>
              <a:rPr lang="en-US" sz="5400" dirty="0"/>
              <a:t>Level 1: </a:t>
            </a:r>
            <a:br>
              <a:rPr lang="en-US" sz="5400" dirty="0"/>
            </a:br>
            <a:r>
              <a:rPr lang="en-US" sz="5400" dirty="0"/>
              <a:t>Superficial reports</a:t>
            </a:r>
          </a:p>
        </p:txBody>
      </p:sp>
      <p:sp>
        <p:nvSpPr>
          <p:cNvPr id="32771" name="Rectangle 3"/>
          <p:cNvSpPr>
            <a:spLocks noGrp="1" noChangeArrowheads="1"/>
          </p:cNvSpPr>
          <p:nvPr>
            <p:ph type="subTitle" idx="1"/>
          </p:nvPr>
        </p:nvSpPr>
        <p:spPr>
          <a:xfrm>
            <a:off x="914400" y="3429000"/>
            <a:ext cx="7239000" cy="2057400"/>
          </a:xfrm>
        </p:spPr>
        <p:txBody>
          <a:bodyPr/>
          <a:lstStyle/>
          <a:p>
            <a:pPr eaLnBrk="1" hangingPunct="1">
              <a:lnSpc>
                <a:spcPct val="150000"/>
              </a:lnSpc>
              <a:defRPr/>
            </a:pPr>
            <a:r>
              <a:rPr lang="en-US" sz="3200" dirty="0"/>
              <a:t>“Sure is a nice day”….</a:t>
            </a:r>
          </a:p>
          <a:p>
            <a:pPr eaLnBrk="1" hangingPunct="1">
              <a:lnSpc>
                <a:spcPct val="150000"/>
              </a:lnSpc>
              <a:defRPr/>
            </a:pPr>
            <a:r>
              <a:rPr lang="en-US" sz="3200" dirty="0"/>
              <a:t>“The Seahawks won last night”…</a:t>
            </a:r>
          </a:p>
          <a:p>
            <a:pPr eaLnBrk="1" hangingPunct="1">
              <a:lnSpc>
                <a:spcPct val="150000"/>
              </a:lnSpc>
              <a:defRPr/>
            </a:pPr>
            <a:r>
              <a:rPr lang="en-US" sz="3200" dirty="0"/>
              <a:t>“I love drinking good coffee”…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09600" y="1600200"/>
            <a:ext cx="8077200" cy="1447800"/>
          </a:xfrm>
        </p:spPr>
        <p:txBody>
          <a:bodyPr/>
          <a:lstStyle/>
          <a:p>
            <a:pPr eaLnBrk="1" hangingPunct="1">
              <a:defRPr/>
            </a:pPr>
            <a:r>
              <a:rPr lang="en-US" sz="5400" dirty="0"/>
              <a:t>Level 2:  Third party perspective or belief</a:t>
            </a:r>
          </a:p>
        </p:txBody>
      </p:sp>
      <p:sp>
        <p:nvSpPr>
          <p:cNvPr id="35843" name="Rectangle 3"/>
          <p:cNvSpPr>
            <a:spLocks noGrp="1" noChangeArrowheads="1"/>
          </p:cNvSpPr>
          <p:nvPr>
            <p:ph type="subTitle" idx="1"/>
          </p:nvPr>
        </p:nvSpPr>
        <p:spPr>
          <a:xfrm>
            <a:off x="1066800" y="3352800"/>
            <a:ext cx="7086600" cy="2209800"/>
          </a:xfrm>
        </p:spPr>
        <p:txBody>
          <a:bodyPr/>
          <a:lstStyle/>
          <a:p>
            <a:pPr eaLnBrk="1" hangingPunct="1">
              <a:lnSpc>
                <a:spcPct val="150000"/>
              </a:lnSpc>
              <a:defRPr/>
            </a:pPr>
            <a:r>
              <a:rPr lang="en-US" sz="3200" dirty="0"/>
              <a:t>“Yesterday, the president said…”</a:t>
            </a:r>
          </a:p>
          <a:p>
            <a:pPr eaLnBrk="1" hangingPunct="1">
              <a:lnSpc>
                <a:spcPct val="150000"/>
              </a:lnSpc>
              <a:defRPr/>
            </a:pPr>
            <a:r>
              <a:rPr lang="en-US" sz="3200" dirty="0"/>
              <a:t>“My teacher said….”</a:t>
            </a:r>
          </a:p>
          <a:p>
            <a:pPr eaLnBrk="1" hangingPunct="1">
              <a:lnSpc>
                <a:spcPct val="150000"/>
              </a:lnSpc>
              <a:defRPr/>
            </a:pPr>
            <a:r>
              <a:rPr lang="en-US" sz="3200" dirty="0"/>
              <a:t>“My friend told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a:xfrm>
            <a:off x="762000" y="1828800"/>
            <a:ext cx="7772400" cy="1143000"/>
          </a:xfrm>
        </p:spPr>
        <p:txBody>
          <a:bodyPr/>
          <a:lstStyle/>
          <a:p>
            <a:pPr eaLnBrk="1" hangingPunct="1">
              <a:defRPr/>
            </a:pPr>
            <a:r>
              <a:rPr lang="en-US" sz="5400" dirty="0"/>
              <a:t>Level 3:  My own perceptions or beliefs</a:t>
            </a:r>
          </a:p>
        </p:txBody>
      </p:sp>
      <p:sp>
        <p:nvSpPr>
          <p:cNvPr id="36867" name="Rectangle 3"/>
          <p:cNvSpPr>
            <a:spLocks noGrp="1" noChangeArrowheads="1"/>
          </p:cNvSpPr>
          <p:nvPr>
            <p:ph type="subTitle" idx="1"/>
          </p:nvPr>
        </p:nvSpPr>
        <p:spPr>
          <a:xfrm>
            <a:off x="1104900" y="3429000"/>
            <a:ext cx="7086600" cy="2057400"/>
          </a:xfrm>
        </p:spPr>
        <p:txBody>
          <a:bodyPr/>
          <a:lstStyle/>
          <a:p>
            <a:pPr eaLnBrk="1" hangingPunct="1">
              <a:lnSpc>
                <a:spcPct val="150000"/>
              </a:lnSpc>
              <a:defRPr/>
            </a:pPr>
            <a:r>
              <a:rPr lang="en-US" dirty="0"/>
              <a:t>“I think going to college is good”</a:t>
            </a:r>
          </a:p>
          <a:p>
            <a:pPr eaLnBrk="1" hangingPunct="1">
              <a:lnSpc>
                <a:spcPct val="150000"/>
              </a:lnSpc>
              <a:defRPr/>
            </a:pPr>
            <a:r>
              <a:rPr lang="en-US" dirty="0"/>
              <a:t>“I believe we should help the poor”</a:t>
            </a:r>
          </a:p>
          <a:p>
            <a:pPr eaLnBrk="1" hangingPunct="1">
              <a:lnSpc>
                <a:spcPct val="150000"/>
              </a:lnSpc>
              <a:defRPr/>
            </a:pPr>
            <a:r>
              <a:rPr lang="en-US" dirty="0"/>
              <a:t>“I don’t think you should steal”</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09600" y="1752600"/>
            <a:ext cx="7924800" cy="1143000"/>
          </a:xfrm>
        </p:spPr>
        <p:txBody>
          <a:bodyPr/>
          <a:lstStyle/>
          <a:p>
            <a:pPr eaLnBrk="1" hangingPunct="1">
              <a:defRPr/>
            </a:pPr>
            <a:r>
              <a:rPr lang="en-US" sz="5400" dirty="0"/>
              <a:t>Level 4:  </a:t>
            </a:r>
            <a:br>
              <a:rPr lang="en-US" sz="5400" dirty="0"/>
            </a:br>
            <a:r>
              <a:rPr lang="en-US" sz="5400" dirty="0"/>
              <a:t>My Personal History</a:t>
            </a:r>
          </a:p>
        </p:txBody>
      </p:sp>
      <p:sp>
        <p:nvSpPr>
          <p:cNvPr id="37891" name="Rectangle 3"/>
          <p:cNvSpPr>
            <a:spLocks noGrp="1" noChangeArrowheads="1"/>
          </p:cNvSpPr>
          <p:nvPr>
            <p:ph type="subTitle" idx="1"/>
          </p:nvPr>
        </p:nvSpPr>
        <p:spPr>
          <a:xfrm>
            <a:off x="1295400" y="3276600"/>
            <a:ext cx="6477000" cy="1905000"/>
          </a:xfrm>
        </p:spPr>
        <p:txBody>
          <a:bodyPr/>
          <a:lstStyle/>
          <a:p>
            <a:pPr eaLnBrk="1" hangingPunct="1">
              <a:lnSpc>
                <a:spcPct val="150000"/>
              </a:lnSpc>
              <a:defRPr/>
            </a:pPr>
            <a:r>
              <a:rPr lang="en-US" dirty="0"/>
              <a:t>“I love my childhood”</a:t>
            </a:r>
          </a:p>
          <a:p>
            <a:pPr eaLnBrk="1" hangingPunct="1">
              <a:lnSpc>
                <a:spcPct val="150000"/>
              </a:lnSpc>
              <a:defRPr/>
            </a:pPr>
            <a:r>
              <a:rPr lang="en-US" dirty="0"/>
              <a:t>“My parent’s divorce hurt me”</a:t>
            </a:r>
          </a:p>
          <a:p>
            <a:pPr eaLnBrk="1" hangingPunct="1">
              <a:lnSpc>
                <a:spcPct val="150000"/>
              </a:lnSpc>
              <a:defRPr/>
            </a:pPr>
            <a:r>
              <a:rPr lang="en-US" dirty="0"/>
              <a:t>“My HS boyfriend was a jerk!”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228600" y="1828800"/>
            <a:ext cx="8686800" cy="1143000"/>
          </a:xfrm>
        </p:spPr>
        <p:txBody>
          <a:bodyPr/>
          <a:lstStyle/>
          <a:p>
            <a:pPr eaLnBrk="1" hangingPunct="1">
              <a:defRPr/>
            </a:pPr>
            <a:r>
              <a:rPr lang="en-US" sz="5400" dirty="0"/>
              <a:t>Level 5:  </a:t>
            </a:r>
            <a:br>
              <a:rPr lang="en-US" sz="5400" dirty="0"/>
            </a:br>
            <a:r>
              <a:rPr lang="en-US" sz="5400" dirty="0"/>
              <a:t>My Feelings and Emotions</a:t>
            </a:r>
          </a:p>
        </p:txBody>
      </p:sp>
      <p:sp>
        <p:nvSpPr>
          <p:cNvPr id="38915" name="Rectangle 3"/>
          <p:cNvSpPr>
            <a:spLocks noGrp="1" noChangeArrowheads="1"/>
          </p:cNvSpPr>
          <p:nvPr>
            <p:ph type="subTitle" idx="1"/>
          </p:nvPr>
        </p:nvSpPr>
        <p:spPr>
          <a:xfrm>
            <a:off x="1447800" y="3429000"/>
            <a:ext cx="6553200" cy="1905000"/>
          </a:xfrm>
        </p:spPr>
        <p:txBody>
          <a:bodyPr/>
          <a:lstStyle/>
          <a:p>
            <a:pPr eaLnBrk="1" hangingPunct="1">
              <a:lnSpc>
                <a:spcPct val="150000"/>
              </a:lnSpc>
              <a:defRPr/>
            </a:pPr>
            <a:r>
              <a:rPr lang="en-US" sz="3200" dirty="0"/>
              <a:t>“I really love you!”</a:t>
            </a:r>
          </a:p>
          <a:p>
            <a:pPr eaLnBrk="1" hangingPunct="1">
              <a:lnSpc>
                <a:spcPct val="150000"/>
              </a:lnSpc>
              <a:defRPr/>
            </a:pPr>
            <a:r>
              <a:rPr lang="en-US" sz="3200" dirty="0"/>
              <a:t>“I’m hurt by what you said”</a:t>
            </a:r>
          </a:p>
          <a:p>
            <a:pPr eaLnBrk="1" hangingPunct="1">
              <a:lnSpc>
                <a:spcPct val="150000"/>
              </a:lnSpc>
              <a:defRPr/>
            </a:pPr>
            <a:r>
              <a:rPr lang="en-US" sz="3200" dirty="0"/>
              <a:t>“You are such a good friend”</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73" name="Group 37"/>
          <p:cNvGraphicFramePr>
            <a:graphicFrameLocks noGrp="1"/>
          </p:cNvGraphicFramePr>
          <p:nvPr/>
        </p:nvGraphicFramePr>
        <p:xfrm>
          <a:off x="762000" y="1447800"/>
          <a:ext cx="7772400" cy="4149725"/>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12825">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6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9974" name="Text Box 38"/>
          <p:cNvSpPr txBox="1">
            <a:spLocks noChangeArrowheads="1"/>
          </p:cNvSpPr>
          <p:nvPr/>
        </p:nvSpPr>
        <p:spPr bwMode="auto">
          <a:xfrm>
            <a:off x="1066800" y="3810000"/>
            <a:ext cx="901700"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Time</a:t>
            </a:r>
            <a:endParaRPr lang="en-US"/>
          </a:p>
        </p:txBody>
      </p:sp>
      <p:sp>
        <p:nvSpPr>
          <p:cNvPr id="39975" name="Text Box 39"/>
          <p:cNvSpPr txBox="1">
            <a:spLocks noChangeArrowheads="1"/>
          </p:cNvSpPr>
          <p:nvPr/>
        </p:nvSpPr>
        <p:spPr bwMode="auto">
          <a:xfrm>
            <a:off x="2589213" y="3779838"/>
            <a:ext cx="1035050" cy="519112"/>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Trust</a:t>
            </a:r>
            <a:endParaRPr lang="en-US"/>
          </a:p>
        </p:txBody>
      </p:sp>
      <p:sp>
        <p:nvSpPr>
          <p:cNvPr id="39976" name="Text Box 40"/>
          <p:cNvSpPr txBox="1">
            <a:spLocks noChangeArrowheads="1"/>
          </p:cNvSpPr>
          <p:nvPr/>
        </p:nvSpPr>
        <p:spPr bwMode="auto">
          <a:xfrm>
            <a:off x="3962400" y="3810000"/>
            <a:ext cx="1374775"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Respect</a:t>
            </a:r>
            <a:endParaRPr lang="en-US"/>
          </a:p>
        </p:txBody>
      </p:sp>
      <p:sp>
        <p:nvSpPr>
          <p:cNvPr id="39977" name="Text Box 41"/>
          <p:cNvSpPr txBox="1">
            <a:spLocks noChangeArrowheads="1"/>
          </p:cNvSpPr>
          <p:nvPr/>
        </p:nvSpPr>
        <p:spPr bwMode="auto">
          <a:xfrm>
            <a:off x="5683250" y="3795713"/>
            <a:ext cx="1123950" cy="519112"/>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Honor</a:t>
            </a:r>
            <a:endParaRPr lang="en-US"/>
          </a:p>
        </p:txBody>
      </p:sp>
      <p:sp>
        <p:nvSpPr>
          <p:cNvPr id="39978" name="Text Box 42"/>
          <p:cNvSpPr txBox="1">
            <a:spLocks noChangeArrowheads="1"/>
          </p:cNvSpPr>
          <p:nvPr/>
        </p:nvSpPr>
        <p:spPr bwMode="auto">
          <a:xfrm>
            <a:off x="7315200" y="3810000"/>
            <a:ext cx="901700"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Love</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9974"/>
                                        </p:tgtEl>
                                        <p:attrNameLst>
                                          <p:attrName>style.visibility</p:attrName>
                                        </p:attrNameLst>
                                      </p:cBhvr>
                                      <p:to>
                                        <p:strVal val="visible"/>
                                      </p:to>
                                    </p:set>
                                    <p:anim calcmode="lin" valueType="num">
                                      <p:cBhvr>
                                        <p:cTn id="7" dur="500" fill="hold"/>
                                        <p:tgtEl>
                                          <p:spTgt spid="39974"/>
                                        </p:tgtEl>
                                        <p:attrNameLst>
                                          <p:attrName>ppt_w</p:attrName>
                                        </p:attrNameLst>
                                      </p:cBhvr>
                                      <p:tavLst>
                                        <p:tav tm="0">
                                          <p:val>
                                            <p:fltVal val="0"/>
                                          </p:val>
                                        </p:tav>
                                        <p:tav tm="100000">
                                          <p:val>
                                            <p:strVal val="#ppt_w"/>
                                          </p:val>
                                        </p:tav>
                                      </p:tavLst>
                                    </p:anim>
                                    <p:anim calcmode="lin" valueType="num">
                                      <p:cBhvr>
                                        <p:cTn id="8" dur="500" fill="hold"/>
                                        <p:tgtEl>
                                          <p:spTgt spid="39974"/>
                                        </p:tgtEl>
                                        <p:attrNameLst>
                                          <p:attrName>ppt_h</p:attrName>
                                        </p:attrNameLst>
                                      </p:cBhvr>
                                      <p:tavLst>
                                        <p:tav tm="0">
                                          <p:val>
                                            <p:fltVal val="0"/>
                                          </p:val>
                                        </p:tav>
                                        <p:tav tm="100000">
                                          <p:val>
                                            <p:strVal val="#ppt_h"/>
                                          </p:val>
                                        </p:tav>
                                      </p:tavLst>
                                    </p:anim>
                                    <p:animEffect transition="in" filter="fade">
                                      <p:cBhvr>
                                        <p:cTn id="9" dur="500"/>
                                        <p:tgtEl>
                                          <p:spTgt spid="399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9975"/>
                                        </p:tgtEl>
                                        <p:attrNameLst>
                                          <p:attrName>style.visibility</p:attrName>
                                        </p:attrNameLst>
                                      </p:cBhvr>
                                      <p:to>
                                        <p:strVal val="visible"/>
                                      </p:to>
                                    </p:set>
                                    <p:anim calcmode="lin" valueType="num">
                                      <p:cBhvr>
                                        <p:cTn id="14" dur="500" fill="hold"/>
                                        <p:tgtEl>
                                          <p:spTgt spid="39975"/>
                                        </p:tgtEl>
                                        <p:attrNameLst>
                                          <p:attrName>ppt_w</p:attrName>
                                        </p:attrNameLst>
                                      </p:cBhvr>
                                      <p:tavLst>
                                        <p:tav tm="0">
                                          <p:val>
                                            <p:fltVal val="0"/>
                                          </p:val>
                                        </p:tav>
                                        <p:tav tm="100000">
                                          <p:val>
                                            <p:strVal val="#ppt_w"/>
                                          </p:val>
                                        </p:tav>
                                      </p:tavLst>
                                    </p:anim>
                                    <p:anim calcmode="lin" valueType="num">
                                      <p:cBhvr>
                                        <p:cTn id="15" dur="500" fill="hold"/>
                                        <p:tgtEl>
                                          <p:spTgt spid="39975"/>
                                        </p:tgtEl>
                                        <p:attrNameLst>
                                          <p:attrName>ppt_h</p:attrName>
                                        </p:attrNameLst>
                                      </p:cBhvr>
                                      <p:tavLst>
                                        <p:tav tm="0">
                                          <p:val>
                                            <p:fltVal val="0"/>
                                          </p:val>
                                        </p:tav>
                                        <p:tav tm="100000">
                                          <p:val>
                                            <p:strVal val="#ppt_h"/>
                                          </p:val>
                                        </p:tav>
                                      </p:tavLst>
                                    </p:anim>
                                    <p:animEffect transition="in" filter="fade">
                                      <p:cBhvr>
                                        <p:cTn id="16" dur="500"/>
                                        <p:tgtEl>
                                          <p:spTgt spid="3997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9976"/>
                                        </p:tgtEl>
                                        <p:attrNameLst>
                                          <p:attrName>style.visibility</p:attrName>
                                        </p:attrNameLst>
                                      </p:cBhvr>
                                      <p:to>
                                        <p:strVal val="visible"/>
                                      </p:to>
                                    </p:set>
                                    <p:anim calcmode="lin" valueType="num">
                                      <p:cBhvr>
                                        <p:cTn id="21" dur="500" fill="hold"/>
                                        <p:tgtEl>
                                          <p:spTgt spid="39976"/>
                                        </p:tgtEl>
                                        <p:attrNameLst>
                                          <p:attrName>ppt_w</p:attrName>
                                        </p:attrNameLst>
                                      </p:cBhvr>
                                      <p:tavLst>
                                        <p:tav tm="0">
                                          <p:val>
                                            <p:fltVal val="0"/>
                                          </p:val>
                                        </p:tav>
                                        <p:tav tm="100000">
                                          <p:val>
                                            <p:strVal val="#ppt_w"/>
                                          </p:val>
                                        </p:tav>
                                      </p:tavLst>
                                    </p:anim>
                                    <p:anim calcmode="lin" valueType="num">
                                      <p:cBhvr>
                                        <p:cTn id="22" dur="500" fill="hold"/>
                                        <p:tgtEl>
                                          <p:spTgt spid="39976"/>
                                        </p:tgtEl>
                                        <p:attrNameLst>
                                          <p:attrName>ppt_h</p:attrName>
                                        </p:attrNameLst>
                                      </p:cBhvr>
                                      <p:tavLst>
                                        <p:tav tm="0">
                                          <p:val>
                                            <p:fltVal val="0"/>
                                          </p:val>
                                        </p:tav>
                                        <p:tav tm="100000">
                                          <p:val>
                                            <p:strVal val="#ppt_h"/>
                                          </p:val>
                                        </p:tav>
                                      </p:tavLst>
                                    </p:anim>
                                    <p:animEffect transition="in" filter="fade">
                                      <p:cBhvr>
                                        <p:cTn id="23" dur="500"/>
                                        <p:tgtEl>
                                          <p:spTgt spid="3997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9977"/>
                                        </p:tgtEl>
                                        <p:attrNameLst>
                                          <p:attrName>style.visibility</p:attrName>
                                        </p:attrNameLst>
                                      </p:cBhvr>
                                      <p:to>
                                        <p:strVal val="visible"/>
                                      </p:to>
                                    </p:set>
                                    <p:anim calcmode="lin" valueType="num">
                                      <p:cBhvr>
                                        <p:cTn id="28" dur="500" fill="hold"/>
                                        <p:tgtEl>
                                          <p:spTgt spid="39977"/>
                                        </p:tgtEl>
                                        <p:attrNameLst>
                                          <p:attrName>ppt_w</p:attrName>
                                        </p:attrNameLst>
                                      </p:cBhvr>
                                      <p:tavLst>
                                        <p:tav tm="0">
                                          <p:val>
                                            <p:fltVal val="0"/>
                                          </p:val>
                                        </p:tav>
                                        <p:tav tm="100000">
                                          <p:val>
                                            <p:strVal val="#ppt_w"/>
                                          </p:val>
                                        </p:tav>
                                      </p:tavLst>
                                    </p:anim>
                                    <p:anim calcmode="lin" valueType="num">
                                      <p:cBhvr>
                                        <p:cTn id="29" dur="500" fill="hold"/>
                                        <p:tgtEl>
                                          <p:spTgt spid="39977"/>
                                        </p:tgtEl>
                                        <p:attrNameLst>
                                          <p:attrName>ppt_h</p:attrName>
                                        </p:attrNameLst>
                                      </p:cBhvr>
                                      <p:tavLst>
                                        <p:tav tm="0">
                                          <p:val>
                                            <p:fltVal val="0"/>
                                          </p:val>
                                        </p:tav>
                                        <p:tav tm="100000">
                                          <p:val>
                                            <p:strVal val="#ppt_h"/>
                                          </p:val>
                                        </p:tav>
                                      </p:tavLst>
                                    </p:anim>
                                    <p:animEffect transition="in" filter="fade">
                                      <p:cBhvr>
                                        <p:cTn id="30" dur="500"/>
                                        <p:tgtEl>
                                          <p:spTgt spid="3997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9978"/>
                                        </p:tgtEl>
                                        <p:attrNameLst>
                                          <p:attrName>style.visibility</p:attrName>
                                        </p:attrNameLst>
                                      </p:cBhvr>
                                      <p:to>
                                        <p:strVal val="visible"/>
                                      </p:to>
                                    </p:set>
                                    <p:anim calcmode="lin" valueType="num">
                                      <p:cBhvr>
                                        <p:cTn id="35" dur="500" fill="hold"/>
                                        <p:tgtEl>
                                          <p:spTgt spid="39978"/>
                                        </p:tgtEl>
                                        <p:attrNameLst>
                                          <p:attrName>ppt_w</p:attrName>
                                        </p:attrNameLst>
                                      </p:cBhvr>
                                      <p:tavLst>
                                        <p:tav tm="0">
                                          <p:val>
                                            <p:fltVal val="0"/>
                                          </p:val>
                                        </p:tav>
                                        <p:tav tm="100000">
                                          <p:val>
                                            <p:strVal val="#ppt_w"/>
                                          </p:val>
                                        </p:tav>
                                      </p:tavLst>
                                    </p:anim>
                                    <p:anim calcmode="lin" valueType="num">
                                      <p:cBhvr>
                                        <p:cTn id="36" dur="500" fill="hold"/>
                                        <p:tgtEl>
                                          <p:spTgt spid="39978"/>
                                        </p:tgtEl>
                                        <p:attrNameLst>
                                          <p:attrName>ppt_h</p:attrName>
                                        </p:attrNameLst>
                                      </p:cBhvr>
                                      <p:tavLst>
                                        <p:tav tm="0">
                                          <p:val>
                                            <p:fltVal val="0"/>
                                          </p:val>
                                        </p:tav>
                                        <p:tav tm="100000">
                                          <p:val>
                                            <p:strVal val="#ppt_h"/>
                                          </p:val>
                                        </p:tav>
                                      </p:tavLst>
                                    </p:anim>
                                    <p:animEffect transition="in" filter="fade">
                                      <p:cBhvr>
                                        <p:cTn id="37" dur="500"/>
                                        <p:tgtEl>
                                          <p:spTgt spid="39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74" grpId="0"/>
      <p:bldP spid="39975" grpId="0"/>
      <p:bldP spid="39976" grpId="0"/>
      <p:bldP spid="39977" grpId="0"/>
      <p:bldP spid="3997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p:txBody>
          <a:bodyPr/>
          <a:lstStyle/>
          <a:p>
            <a:pPr eaLnBrk="1" hangingPunct="1">
              <a:defRPr/>
            </a:pPr>
            <a:r>
              <a:rPr lang="en-US" sz="5400" dirty="0"/>
              <a:t>Commitment </a:t>
            </a:r>
          </a:p>
        </p:txBody>
      </p:sp>
      <p:sp>
        <p:nvSpPr>
          <p:cNvPr id="159747" name="Rectangle 3"/>
          <p:cNvSpPr>
            <a:spLocks noGrp="1" noChangeArrowheads="1"/>
          </p:cNvSpPr>
          <p:nvPr>
            <p:ph type="subTitle" idx="1"/>
          </p:nvPr>
        </p:nvSpPr>
        <p:spPr/>
        <p:txBody>
          <a:bodyPr/>
          <a:lstStyle/>
          <a:p>
            <a:pPr eaLnBrk="1" hangingPunct="1">
              <a:defRPr/>
            </a:pPr>
            <a:r>
              <a:rPr lang="en-US" sz="3200"/>
              <a:t>A pledge or promise, an obligation</a:t>
            </a:r>
            <a:r>
              <a:rPr lang="en-US"/>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488" name="Group 32"/>
          <p:cNvGraphicFramePr>
            <a:graphicFrameLocks noGrp="1"/>
          </p:cNvGraphicFramePr>
          <p:nvPr/>
        </p:nvGraphicFramePr>
        <p:xfrm>
          <a:off x="762000" y="1447800"/>
          <a:ext cx="7772400" cy="4084320"/>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668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5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Time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No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Trust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Low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Respect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Mod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Honor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High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Love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Highest “C”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466" name="Group 2"/>
          <p:cNvGraphicFramePr>
            <a:graphicFrameLocks noGrp="1"/>
          </p:cNvGraphicFramePr>
          <p:nvPr/>
        </p:nvGraphicFramePr>
        <p:xfrm>
          <a:off x="762000" y="1447800"/>
          <a:ext cx="7772400" cy="3718560"/>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668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dirty="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dirty="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5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Time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pitchFamily="-80" charset="-128"/>
                        </a:rPr>
                        <a:t>Trust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Respect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Honor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Chalkboard">
  <a:themeElements>
    <a:clrScheme name="Chalkboard 1">
      <a:dk1>
        <a:srgbClr val="808080"/>
      </a:dk1>
      <a:lt1>
        <a:srgbClr val="FFFFFF"/>
      </a:lt1>
      <a:dk2>
        <a:srgbClr val="5C8564"/>
      </a:dk2>
      <a:lt2>
        <a:srgbClr val="FFFFFF"/>
      </a:lt2>
      <a:accent1>
        <a:srgbClr val="86A1BF"/>
      </a:accent1>
      <a:accent2>
        <a:srgbClr val="FF6666"/>
      </a:accent2>
      <a:accent3>
        <a:srgbClr val="B5C2B8"/>
      </a:accent3>
      <a:accent4>
        <a:srgbClr val="DADADA"/>
      </a:accent4>
      <a:accent5>
        <a:srgbClr val="C3CDDC"/>
      </a:accent5>
      <a:accent6>
        <a:srgbClr val="E75C5C"/>
      </a:accent6>
      <a:hlink>
        <a:srgbClr val="80FF00"/>
      </a:hlink>
      <a:folHlink>
        <a:srgbClr val="FFFF66"/>
      </a:folHlink>
    </a:clrScheme>
    <a:fontScheme name="Chalkboard">
      <a:majorFont>
        <a:latin typeface="Comic Sans MS"/>
        <a:ea typeface="ＭＳ Ｐゴシック"/>
        <a:cs typeface=""/>
      </a:majorFont>
      <a:minorFont>
        <a:latin typeface="Comic Sans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Chalkboard 1">
        <a:dk1>
          <a:srgbClr val="808080"/>
        </a:dk1>
        <a:lt1>
          <a:srgbClr val="FFFFFF"/>
        </a:lt1>
        <a:dk2>
          <a:srgbClr val="5C8564"/>
        </a:dk2>
        <a:lt2>
          <a:srgbClr val="FFFFFF"/>
        </a:lt2>
        <a:accent1>
          <a:srgbClr val="86A1BF"/>
        </a:accent1>
        <a:accent2>
          <a:srgbClr val="FF6666"/>
        </a:accent2>
        <a:accent3>
          <a:srgbClr val="B5C2B8"/>
        </a:accent3>
        <a:accent4>
          <a:srgbClr val="DADADA"/>
        </a:accent4>
        <a:accent5>
          <a:srgbClr val="C3CDDC"/>
        </a:accent5>
        <a:accent6>
          <a:srgbClr val="E75C5C"/>
        </a:accent6>
        <a:hlink>
          <a:srgbClr val="80FF00"/>
        </a:hlink>
        <a:folHlink>
          <a:srgbClr val="FFFF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2004:Templates:Presentations:Designs:Chalkboard</Template>
  <TotalTime>2213</TotalTime>
  <Words>526</Words>
  <Application>Microsoft Office PowerPoint</Application>
  <PresentationFormat>On-screen Show (4:3)</PresentationFormat>
  <Paragraphs>143</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Comic Sans MS</vt:lpstr>
      <vt:lpstr>Monotype Sorts</vt:lpstr>
      <vt:lpstr>Chalkboard</vt:lpstr>
      <vt:lpstr>Intimacy…a close, familiar, personal relationship. </vt:lpstr>
      <vt:lpstr>Intimacy</vt:lpstr>
      <vt:lpstr>PowerPoint Presentation</vt:lpstr>
      <vt:lpstr>Level 1:  Superficial reports</vt:lpstr>
      <vt:lpstr>Level 2:  Third party perspective or belief</vt:lpstr>
      <vt:lpstr>Level 3:  My own perceptions or beliefs</vt:lpstr>
      <vt:lpstr>Level 4:   My Personal History</vt:lpstr>
      <vt:lpstr>Level 5:   My Feelings and Emotions</vt:lpstr>
      <vt:lpstr>PowerPoint Presentation</vt:lpstr>
      <vt:lpstr>Commitment </vt:lpstr>
      <vt:lpstr>PowerPoint Presentation</vt:lpstr>
      <vt:lpstr>PowerPoint Presentation</vt:lpstr>
    </vt:vector>
  </TitlesOfParts>
  <Company>Legacy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Abbott</dc:creator>
  <cp:lastModifiedBy>Ani Sanford</cp:lastModifiedBy>
  <cp:revision>34</cp:revision>
  <dcterms:created xsi:type="dcterms:W3CDTF">2007-11-05T06:04:32Z</dcterms:created>
  <dcterms:modified xsi:type="dcterms:W3CDTF">2022-04-18T21:34:13Z</dcterms:modified>
</cp:coreProperties>
</file>